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2"/>
  </p:notesMasterIdLst>
  <p:sldIdLst>
    <p:sldId id="256" r:id="rId4"/>
    <p:sldId id="261" r:id="rId5"/>
    <p:sldId id="301" r:id="rId6"/>
    <p:sldId id="312" r:id="rId7"/>
    <p:sldId id="313" r:id="rId8"/>
    <p:sldId id="309" r:id="rId9"/>
    <p:sldId id="310" r:id="rId10"/>
    <p:sldId id="311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สไตล์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118" autoAdjust="0"/>
  </p:normalViewPr>
  <p:slideViewPr>
    <p:cSldViewPr>
      <p:cViewPr varScale="1">
        <p:scale>
          <a:sx n="89" d="100"/>
          <a:sy n="89" d="100"/>
        </p:scale>
        <p:origin x="114" y="78"/>
      </p:cViewPr>
      <p:guideLst>
        <p:guide orient="horz" pos="1620"/>
        <p:guide pos="2880"/>
        <p:guide orient="horz" pos="1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วงเงินจัดสรร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4826525590551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06-4873-8991-4FC093BEC365}"/>
                </c:ext>
              </c:extLst>
            </c:dLbl>
            <c:dLbl>
              <c:idx val="1"/>
              <c:layout>
                <c:manualLayout>
                  <c:x val="-3.3577034857938557E-3"/>
                  <c:y val="-7.1874999999999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06-4873-8991-4FC093BEC365}"/>
                </c:ext>
              </c:extLst>
            </c:dLbl>
            <c:dLbl>
              <c:idx val="2"/>
              <c:layout>
                <c:manualLayout>
                  <c:x val="6.9776327373521916E-3"/>
                  <c:y val="-0.106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06-4873-8991-4FC093BEC365}"/>
                </c:ext>
              </c:extLst>
            </c:dLbl>
            <c:dLbl>
              <c:idx val="3"/>
              <c:layout>
                <c:manualLayout>
                  <c:x val="2.3345912078863319E-3"/>
                  <c:y val="-0.18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06-4873-8991-4FC093BEC365}"/>
                </c:ext>
              </c:extLst>
            </c:dLbl>
            <c:dLbl>
              <c:idx val="4"/>
              <c:layout>
                <c:manualLayout>
                  <c:x val="-2.0132917070839109E-2"/>
                  <c:y val="-8.4375000000000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06-4873-8991-4FC093BEC365}"/>
                </c:ext>
              </c:extLst>
            </c:dLbl>
            <c:dLbl>
              <c:idx val="5"/>
              <c:layout>
                <c:manualLayout>
                  <c:x val="-2.4041446375239351E-2"/>
                  <c:y val="-4.37499999999999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06-4873-8991-4FC093BEC365}"/>
                </c:ext>
              </c:extLst>
            </c:dLbl>
            <c:dLbl>
              <c:idx val="6"/>
              <c:layout>
                <c:manualLayout>
                  <c:x val="-9.4854073170207984E-2"/>
                  <c:y val="-0.106250000000000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06-4873-8991-4FC093BEC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บึงกาฬ</c:v>
                </c:pt>
                <c:pt idx="4">
                  <c:v>หนองบัวฯ</c:v>
                </c:pt>
                <c:pt idx="5">
                  <c:v>หนองคาย</c:v>
                </c:pt>
                <c:pt idx="6">
                  <c:v>เลย</c:v>
                </c:pt>
              </c:strCache>
            </c:strRef>
          </c:cat>
          <c:val>
            <c:numRef>
              <c:f>Sheet1!$B$2:$B$8</c:f>
              <c:numCache>
                <c:formatCode>#,##0.00</c:formatCode>
                <c:ptCount val="7"/>
                <c:pt idx="0">
                  <c:v>54515628.68</c:v>
                </c:pt>
                <c:pt idx="1">
                  <c:v>42916290.229999997</c:v>
                </c:pt>
                <c:pt idx="2">
                  <c:v>31713958.109999999</c:v>
                </c:pt>
                <c:pt idx="3">
                  <c:v>16879313.989999998</c:v>
                </c:pt>
                <c:pt idx="4">
                  <c:v>18233734.91</c:v>
                </c:pt>
                <c:pt idx="5">
                  <c:v>20007632.489999998</c:v>
                </c:pt>
                <c:pt idx="6">
                  <c:v>30233441.579999998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0-4706-984D-52D4AF6E47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วงเงินที่ใช้ไป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194699188418812E-2"/>
                  <c:y val="-7.1613756045112462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06-4873-8991-4FC093BEC365}"/>
                </c:ext>
              </c:extLst>
            </c:dLbl>
            <c:dLbl>
              <c:idx val="1"/>
              <c:layout>
                <c:manualLayout>
                  <c:x val="9.4316317794754773E-2"/>
                  <c:y val="-0.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06-4873-8991-4FC093BEC365}"/>
                </c:ext>
              </c:extLst>
            </c:dLbl>
            <c:dLbl>
              <c:idx val="2"/>
              <c:layout>
                <c:manualLayout>
                  <c:x val="3.2029004246960369E-2"/>
                  <c:y val="-1.8749999999999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06-4873-8991-4FC093BEC365}"/>
                </c:ext>
              </c:extLst>
            </c:dLbl>
            <c:dLbl>
              <c:idx val="3"/>
              <c:layout>
                <c:manualLayout>
                  <c:x val="1.976566095830622E-2"/>
                  <c:y val="-3.1250000000000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06-4873-8991-4FC093BEC365}"/>
                </c:ext>
              </c:extLst>
            </c:dLbl>
            <c:dLbl>
              <c:idx val="4"/>
              <c:layout>
                <c:manualLayout>
                  <c:x val="6.4005493320536747E-3"/>
                  <c:y val="-0.134375000000000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06-4873-8991-4FC093BEC365}"/>
                </c:ext>
              </c:extLst>
            </c:dLbl>
            <c:dLbl>
              <c:idx val="5"/>
              <c:layout>
                <c:manualLayout>
                  <c:x val="1.4309451144083789E-2"/>
                  <c:y val="-0.11562500000000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06-4873-8991-4FC093BEC365}"/>
                </c:ext>
              </c:extLst>
            </c:dLbl>
            <c:dLbl>
              <c:idx val="6"/>
              <c:layout>
                <c:manualLayout>
                  <c:x val="7.4104744664224981E-3"/>
                  <c:y val="-0.115625000000000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06-4873-8991-4FC093BEC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บึงกาฬ</c:v>
                </c:pt>
                <c:pt idx="4">
                  <c:v>หนองบัวฯ</c:v>
                </c:pt>
                <c:pt idx="5">
                  <c:v>หนองคาย</c:v>
                </c:pt>
                <c:pt idx="6">
                  <c:v>เลย</c:v>
                </c:pt>
              </c:strCache>
            </c:strRef>
          </c:cat>
          <c:val>
            <c:numRef>
              <c:f>Sheet1!$C$2:$C$8</c:f>
              <c:numCache>
                <c:formatCode>#,##0.00</c:formatCode>
                <c:ptCount val="7"/>
                <c:pt idx="0">
                  <c:v>54506600</c:v>
                </c:pt>
                <c:pt idx="1">
                  <c:v>41886930</c:v>
                </c:pt>
                <c:pt idx="2">
                  <c:v>22059000</c:v>
                </c:pt>
                <c:pt idx="3">
                  <c:v>15367000</c:v>
                </c:pt>
                <c:pt idx="4">
                  <c:v>21339250</c:v>
                </c:pt>
                <c:pt idx="5">
                  <c:v>19995000</c:v>
                </c:pt>
                <c:pt idx="6">
                  <c:v>30258900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0-4706-984D-52D4AF6E4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82134416"/>
        <c:axId val="1982135248"/>
      </c:barChart>
      <c:catAx>
        <c:axId val="198213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982135248"/>
        <c:crosses val="autoZero"/>
        <c:auto val="1"/>
        <c:lblAlgn val="ctr"/>
        <c:lblOffset val="100"/>
        <c:noMultiLvlLbl val="0"/>
      </c:catAx>
      <c:valAx>
        <c:axId val="198213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9821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3617921595456E-2"/>
          <c:y val="0"/>
          <c:w val="0.96596382078404541"/>
          <c:h val="0.931250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55D-4058-BDA4-76BF95CC568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55D-4058-BDA4-76BF95CC568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55D-4058-BDA4-76BF95CC568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655D-4058-BDA4-76BF95CC568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55D-4058-BDA4-76BF95CC568D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655D-4058-BDA4-76BF95CC56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55D-4058-BDA4-76BF95CC568D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55D-4058-BDA4-76BF95CC568D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55D-4058-BDA4-76BF95CC568D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3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55D-4058-BDA4-76BF95CC568D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4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55D-4058-BDA4-76BF95CC568D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5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55D-4058-BDA4-76BF95CC568D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55D-4058-BDA4-76BF95CC568D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55D-4058-BDA4-76BF95CC568D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EB494B"/>
                </a:solidFill>
                <a:round/>
              </a:ln>
              <a:effectLst>
                <a:outerShdw blurRad="50800" dist="38100" dir="2700000" algn="tl" rotWithShape="0">
                  <a:srgbClr val="EB494B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effectLst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บึงกาฬ</c:v>
                </c:pt>
                <c:pt idx="4">
                  <c:v>หนองบัวฯ</c:v>
                </c:pt>
                <c:pt idx="5">
                  <c:v>หนองคาย</c:v>
                </c:pt>
                <c:pt idx="6">
                  <c:v>เลย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99.98</c:v>
                </c:pt>
                <c:pt idx="1">
                  <c:v>97.6</c:v>
                </c:pt>
                <c:pt idx="2">
                  <c:v>69.56</c:v>
                </c:pt>
                <c:pt idx="3">
                  <c:v>91.04</c:v>
                </c:pt>
                <c:pt idx="4">
                  <c:v>117.03</c:v>
                </c:pt>
                <c:pt idx="5">
                  <c:v>99.94</c:v>
                </c:pt>
                <c:pt idx="6">
                  <c:v>100.08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7-43C0-A567-2C835A84EF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วงเงินจัดสรร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307078199144886E-17"/>
                  <c:y val="-0.118749999999999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F06-4873-8991-4FC093BEC365}"/>
                </c:ext>
              </c:extLst>
            </c:dLbl>
            <c:dLbl>
              <c:idx val="1"/>
              <c:layout>
                <c:manualLayout>
                  <c:x val="-7.803950986763516E-3"/>
                  <c:y val="-5.93749999999999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06-4873-8991-4FC093BEC365}"/>
                </c:ext>
              </c:extLst>
            </c:dLbl>
            <c:dLbl>
              <c:idx val="2"/>
              <c:layout>
                <c:manualLayout>
                  <c:x val="-1.377169576863075E-2"/>
                  <c:y val="-8.12499999999999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06-4873-8991-4FC093BEC365}"/>
                </c:ext>
              </c:extLst>
            </c:dLbl>
            <c:dLbl>
              <c:idx val="3"/>
              <c:layout>
                <c:manualLayout>
                  <c:x val="-1.100426283167422E-2"/>
                  <c:y val="-0.206249999999999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F06-4873-8991-4FC093BEC365}"/>
                </c:ext>
              </c:extLst>
            </c:dLbl>
            <c:dLbl>
              <c:idx val="4"/>
              <c:layout>
                <c:manualLayout>
                  <c:x val="-1.7168692170879737E-2"/>
                  <c:y val="-5.0000000000000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F06-4873-8991-4FC093BEC365}"/>
                </c:ext>
              </c:extLst>
            </c:dLbl>
            <c:dLbl>
              <c:idx val="5"/>
              <c:layout>
                <c:manualLayout>
                  <c:x val="-1.959516169538596E-2"/>
                  <c:y val="-3.4375000000000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F06-4873-8991-4FC093BEC365}"/>
                </c:ext>
              </c:extLst>
            </c:dLbl>
            <c:dLbl>
              <c:idx val="6"/>
              <c:layout>
                <c:manualLayout>
                  <c:x val="-6.3730080411233597E-2"/>
                  <c:y val="-6.87500000000000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F06-4873-8991-4FC093BEC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บึงกาฬ</c:v>
                </c:pt>
                <c:pt idx="4">
                  <c:v>หนองบัวฯ</c:v>
                </c:pt>
                <c:pt idx="5">
                  <c:v>หนองคาย</c:v>
                </c:pt>
                <c:pt idx="6">
                  <c:v>เลย</c:v>
                </c:pt>
              </c:strCache>
            </c:strRef>
          </c:cat>
          <c:val>
            <c:numRef>
              <c:f>Sheet1!$B$2:$B$8</c:f>
              <c:numCache>
                <c:formatCode>#,##0.00</c:formatCode>
                <c:ptCount val="7"/>
                <c:pt idx="0">
                  <c:v>15218834.970000001</c:v>
                </c:pt>
                <c:pt idx="1">
                  <c:v>11076338.449999999</c:v>
                </c:pt>
                <c:pt idx="2">
                  <c:v>5623868.4699999997</c:v>
                </c:pt>
                <c:pt idx="3">
                  <c:v>3690754.59</c:v>
                </c:pt>
                <c:pt idx="4">
                  <c:v>4200165.2</c:v>
                </c:pt>
                <c:pt idx="5">
                  <c:v>4778657.07</c:v>
                </c:pt>
                <c:pt idx="6">
                  <c:v>6651579.96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0-4706-984D-52D4AF6E47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วงเงินที่ใช้ไป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409560469004848E-2"/>
                  <c:y val="2.97376968503937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06-4873-8991-4FC093BEC365}"/>
                </c:ext>
              </c:extLst>
            </c:dLbl>
            <c:dLbl>
              <c:idx val="1"/>
              <c:layout>
                <c:manualLayout>
                  <c:x val="7.8013273968625285E-2"/>
                  <c:y val="-0.14687500000000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06-4873-8991-4FC093BEC365}"/>
                </c:ext>
              </c:extLst>
            </c:dLbl>
            <c:dLbl>
              <c:idx val="2"/>
              <c:layout>
                <c:manualLayout>
                  <c:x val="4.5367858286520867E-2"/>
                  <c:y val="-9.374999999999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06-4873-8991-4FC093BEC365}"/>
                </c:ext>
              </c:extLst>
            </c:dLbl>
            <c:dLbl>
              <c:idx val="3"/>
              <c:layout>
                <c:manualLayout>
                  <c:x val="6.8674768683518947E-2"/>
                  <c:y val="-0.13750000000000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F06-4873-8991-4FC093BEC365}"/>
                </c:ext>
              </c:extLst>
            </c:dLbl>
            <c:dLbl>
              <c:idx val="4"/>
              <c:layout>
                <c:manualLayout>
                  <c:x val="9.3647391186226746E-3"/>
                  <c:y val="-0.237499999999999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F06-4873-8991-4FC093BEC365}"/>
                </c:ext>
              </c:extLst>
            </c:dLbl>
            <c:dLbl>
              <c:idx val="5"/>
              <c:layout>
                <c:manualLayout>
                  <c:x val="2.3202020503790787E-2"/>
                  <c:y val="-7.8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F06-4873-8991-4FC093BEC365}"/>
                </c:ext>
              </c:extLst>
            </c:dLbl>
            <c:dLbl>
              <c:idx val="6"/>
              <c:layout>
                <c:manualLayout>
                  <c:x val="7.4104744664224981E-3"/>
                  <c:y val="-0.115625000000000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F06-4873-8991-4FC093BEC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บึงกาฬ</c:v>
                </c:pt>
                <c:pt idx="4">
                  <c:v>หนองบัวฯ</c:v>
                </c:pt>
                <c:pt idx="5">
                  <c:v>หนองคาย</c:v>
                </c:pt>
                <c:pt idx="6">
                  <c:v>เลย</c:v>
                </c:pt>
              </c:strCache>
            </c:strRef>
          </c:cat>
          <c:val>
            <c:numRef>
              <c:f>Sheet1!$C$2:$C$8</c:f>
              <c:numCache>
                <c:formatCode>#,##0.00</c:formatCode>
                <c:ptCount val="7"/>
                <c:pt idx="0">
                  <c:v>15218834.970000001</c:v>
                </c:pt>
                <c:pt idx="1">
                  <c:v>11076338.449999999</c:v>
                </c:pt>
                <c:pt idx="2">
                  <c:v>5623868.4699999997</c:v>
                </c:pt>
                <c:pt idx="3">
                  <c:v>3682744.5</c:v>
                </c:pt>
                <c:pt idx="4">
                  <c:v>4200165.2</c:v>
                </c:pt>
                <c:pt idx="5">
                  <c:v>4893082.67</c:v>
                </c:pt>
                <c:pt idx="6">
                  <c:v>6651579.96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0-4706-984D-52D4AF6E4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82134416"/>
        <c:axId val="1982135248"/>
      </c:barChart>
      <c:catAx>
        <c:axId val="198213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982135248"/>
        <c:crosses val="autoZero"/>
        <c:auto val="1"/>
        <c:lblAlgn val="ctr"/>
        <c:lblOffset val="100"/>
        <c:noMultiLvlLbl val="0"/>
      </c:catAx>
      <c:valAx>
        <c:axId val="198213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9821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51808960797728E-2"/>
          <c:y val="5.3124999999999999E-2"/>
          <c:w val="0.88582969338689477"/>
          <c:h val="0.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2C7-43C0-A567-2C835A84EF5E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2C7-43C0-A567-2C835A84EF5E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2C7-43C0-A567-2C835A84EF5E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2C7-43C0-A567-2C835A84EF5E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02C7-43C0-A567-2C835A84EF5E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2C7-43C0-A567-2C835A84EF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02C7-43C0-A567-2C835A84EF5E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2C7-43C0-A567-2C835A84EF5E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2C7-43C0-A567-2C835A84EF5E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3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2C7-43C0-A567-2C835A84EF5E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4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2C7-43C0-A567-2C835A84EF5E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5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2C7-43C0-A567-2C835A84EF5E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/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2C7-43C0-A567-2C835A84EF5E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2C7-43C0-A567-2C835A84EF5E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EB494B"/>
                </a:solidFill>
                <a:round/>
              </a:ln>
              <a:effectLst>
                <a:outerShdw blurRad="50800" dist="38100" dir="2700000" algn="tl" rotWithShape="0">
                  <a:srgbClr val="EB494B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effectLst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บึงกาฬ</c:v>
                </c:pt>
                <c:pt idx="4">
                  <c:v>หนองบัวฯ</c:v>
                </c:pt>
                <c:pt idx="5">
                  <c:v>หนองคาย</c:v>
                </c:pt>
                <c:pt idx="6">
                  <c:v>เลย</c:v>
                </c:pt>
              </c:strCache>
            </c:strRef>
          </c:cat>
          <c:val>
            <c:numRef>
              <c:f>Sheet1!$B$2:$B$8</c:f>
              <c:numCache>
                <c:formatCode>#,##0.00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99.782968772247742</c:v>
                </c:pt>
                <c:pt idx="4">
                  <c:v>100</c:v>
                </c:pt>
                <c:pt idx="5">
                  <c:v>102.3945137373082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7-43C0-A567-2C835A84EF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4AD1-7E96-455A-8C7F-605A7DD0F917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C514-9E28-441F-BF04-3DE8912E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5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5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7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003798"/>
            <a:ext cx="4032448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388" y="415592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6" y="2282477"/>
            <a:ext cx="5002056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7849" y="2623270"/>
            <a:ext cx="2398211" cy="1772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2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10752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10752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95096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9104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9104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57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28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72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96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3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7951" y="2787774"/>
            <a:ext cx="3959992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951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27657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7657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7951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27665" y="2806575"/>
            <a:ext cx="395999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2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2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51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63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50564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2286105" y="-398432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3610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47186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608216" y="1977684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3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13953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0017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064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20072" y="-6824"/>
            <a:ext cx="3923928" cy="5150323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6136" y="3651870"/>
            <a:ext cx="33478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6136" y="4397684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850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8848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639427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7659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15891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39552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9551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639427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9426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727659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727658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15891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815890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7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1059582"/>
            <a:ext cx="3816424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40112" y="1188189"/>
            <a:ext cx="3511110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720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8135" y="168535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1800" y="3076575"/>
            <a:ext cx="2808312" cy="158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40152" y="3076575"/>
            <a:ext cx="2808312" cy="15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8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1" r:id="rId5"/>
    <p:sldLayoutId id="2147483655" r:id="rId6"/>
    <p:sldLayoutId id="2147483672" r:id="rId7"/>
    <p:sldLayoutId id="2147483675" r:id="rId8"/>
    <p:sldLayoutId id="2147483663" r:id="rId9"/>
    <p:sldLayoutId id="2147483674" r:id="rId10"/>
    <p:sldLayoutId id="2147483665" r:id="rId11"/>
    <p:sldLayoutId id="2147483666" r:id="rId12"/>
    <p:sldLayoutId id="2147483673" r:id="rId13"/>
    <p:sldLayoutId id="2147483669" r:id="rId14"/>
    <p:sldLayoutId id="2147483676" r:id="rId15"/>
    <p:sldLayoutId id="2147483668" r:id="rId16"/>
    <p:sldLayoutId id="2147483677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8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4225391"/>
            <a:ext cx="5580112" cy="578607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 Sans Lite" panose="02000000000000000000" pitchFamily="2" charset="-34"/>
                <a:cs typeface="Thai Sans Lite" panose="02000000000000000000" pitchFamily="2" charset="-34"/>
              </a:rPr>
              <a:t>ชี้แจงงบ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 Sans Lite" panose="02000000000000000000" pitchFamily="2" charset="-34"/>
                <a:cs typeface="Thai Sans Lite" panose="02000000000000000000" pitchFamily="2" charset="-34"/>
              </a:rPr>
              <a:t>Non UC 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 Sans Lite" panose="02000000000000000000" pitchFamily="2" charset="-34"/>
                <a:cs typeface="Thai Sans Lite" panose="02000000000000000000" pitchFamily="2" charset="-34"/>
              </a:rPr>
              <a:t>และ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 Sans Lite" panose="02000000000000000000" pitchFamily="2" charset="-34"/>
                <a:cs typeface="Thai Sans Lite" panose="02000000000000000000" pitchFamily="2" charset="-34"/>
              </a:rPr>
              <a:t>UC</a:t>
            </a:r>
            <a:endParaRPr lang="en-US" altLang="ko-K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11760" y="301402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97898" y="339502"/>
            <a:ext cx="634610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dirty="0" smtClean="0">
                <a:solidFill>
                  <a:schemeClr val="bg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วาระการนำเสนอ</a:t>
            </a:r>
            <a:endParaRPr lang="en-US" sz="3600" dirty="0">
              <a:solidFill>
                <a:schemeClr val="bg1"/>
              </a:solidFill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  <p:sp>
        <p:nvSpPr>
          <p:cNvPr id="7" name="TextBox 11"/>
          <p:cNvSpPr txBox="1"/>
          <p:nvPr/>
        </p:nvSpPr>
        <p:spPr>
          <a:xfrm flipH="1">
            <a:off x="1835696" y="1068144"/>
            <a:ext cx="9810836" cy="41242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	</a:t>
            </a:r>
            <a:r>
              <a:rPr lang="en-US" sz="32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	   * </a:t>
            </a:r>
            <a:r>
              <a:rPr lang="th-TH" sz="32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วาระที่ 1 ประธารแจ้งให้ทราบ</a:t>
            </a:r>
          </a:p>
          <a:p>
            <a:pPr>
              <a:lnSpc>
                <a:spcPct val="200000"/>
              </a:lnSpc>
            </a:pPr>
            <a:r>
              <a:rPr lang="th-TH" sz="32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	</a:t>
            </a:r>
            <a:r>
              <a:rPr lang="th-TH" sz="32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	* วาระที่ 2 เรื่องเพื่อพิจารณา</a:t>
            </a:r>
          </a:p>
          <a:p>
            <a:pPr>
              <a:lnSpc>
                <a:spcPct val="200000"/>
              </a:lnSpc>
            </a:pPr>
            <a:r>
              <a:rPr lang="th-TH" sz="32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	</a:t>
            </a:r>
            <a:r>
              <a:rPr lang="th-TH" sz="32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 </a:t>
            </a:r>
            <a:r>
              <a:rPr lang="th-TH" sz="32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* วาระที่ 3 เรื่องอื่น ๆ 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hai Sans Lite" panose="02000000000000000000" pitchFamily="2" charset="-34"/>
              <a:cs typeface="Thai Sans Lite" panose="02000000000000000000" pitchFamily="2" charset="-34"/>
            </a:endParaRPr>
          </a:p>
          <a:p>
            <a:endParaRPr lang="th-TH" sz="2800" dirty="0" smtClean="0"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 </a:t>
            </a:r>
            <a:r>
              <a:rPr lang="th-TH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สรุปแผน</a:t>
            </a:r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คำของบ </a:t>
            </a:r>
            <a:r>
              <a:rPr lang="en-US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Non UC </a:t>
            </a:r>
            <a:r>
              <a:rPr lang="th-TH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ปี 63</a:t>
            </a:r>
            <a:endParaRPr lang="ko-KR" altLang="en-US" sz="5400" dirty="0"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"/>
          <a:stretch/>
        </p:blipFill>
        <p:spPr>
          <a:xfrm>
            <a:off x="179512" y="1347614"/>
            <a:ext cx="8856984" cy="3168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659982"/>
            <a:ext cx="9006206" cy="432046"/>
          </a:xfrm>
        </p:spPr>
        <p:txBody>
          <a:bodyPr/>
          <a:lstStyle/>
          <a:p>
            <a:r>
              <a:rPr lang="th-TH" altLang="ko-KR" sz="2800" b="1" dirty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* </a:t>
            </a:r>
            <a:r>
              <a:rPr lang="th-TH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เอกสารประกอบ</a:t>
            </a:r>
            <a:r>
              <a:rPr lang="en-US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 </a:t>
            </a:r>
            <a:r>
              <a:rPr lang="th-TH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ดาวน์โหลดได้ที่ </a:t>
            </a:r>
            <a:r>
              <a:rPr lang="en-US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r8way.go.th</a:t>
            </a:r>
            <a:r>
              <a:rPr lang="th-TH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 รหัสอ้างอิง </a:t>
            </a:r>
            <a:r>
              <a:rPr lang="en-US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[0618]</a:t>
            </a:r>
            <a:endParaRPr lang="ko-KR" altLang="en-US" sz="2800" b="1" dirty="0">
              <a:solidFill>
                <a:schemeClr val="tx1"/>
              </a:solidFill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48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85378"/>
            <a:ext cx="7560840" cy="576064"/>
          </a:xfrm>
        </p:spPr>
        <p:txBody>
          <a:bodyPr/>
          <a:lstStyle/>
          <a:p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 สรุปแผนคำของบ </a:t>
            </a:r>
            <a:r>
              <a:rPr lang="en-US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Non UC </a:t>
            </a:r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ปี 63</a:t>
            </a:r>
            <a:endParaRPr lang="ko-KR" altLang="en-US" sz="5400" dirty="0"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1345804422"/>
              </p:ext>
            </p:extLst>
          </p:nvPr>
        </p:nvGraphicFramePr>
        <p:xfrm>
          <a:off x="323528" y="1051931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3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 สรุปแผนคำของบ </a:t>
            </a:r>
            <a:r>
              <a:rPr lang="en-US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Non UC </a:t>
            </a:r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ปี 63</a:t>
            </a:r>
            <a:endParaRPr lang="ko-KR" altLang="en-US" sz="5400" dirty="0"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3735494290"/>
              </p:ext>
            </p:extLst>
          </p:nvPr>
        </p:nvGraphicFramePr>
        <p:xfrm>
          <a:off x="323528" y="1275606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297795" y="1059582"/>
            <a:ext cx="6012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* </a:t>
            </a:r>
            <a:r>
              <a:rPr lang="th-TH" sz="20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คิดเป็น </a:t>
            </a:r>
            <a:r>
              <a:rPr lang="en-US" sz="20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% </a:t>
            </a:r>
            <a:r>
              <a:rPr lang="th-TH" sz="20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ของการใช้วงเงิน</a:t>
            </a:r>
            <a:endParaRPr lang="en-US" sz="2000" dirty="0"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63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 </a:t>
            </a:r>
            <a:r>
              <a:rPr lang="th-TH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สรุปแผน</a:t>
            </a:r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คำของบ </a:t>
            </a:r>
            <a:r>
              <a:rPr lang="en-US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UC </a:t>
            </a:r>
            <a:r>
              <a:rPr lang="th-TH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ปี 6</a:t>
            </a:r>
            <a:r>
              <a:rPr lang="en-US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2</a:t>
            </a:r>
            <a:endParaRPr lang="ko-KR" altLang="en-US" sz="5400" dirty="0"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659982"/>
            <a:ext cx="9006206" cy="432046"/>
          </a:xfrm>
        </p:spPr>
        <p:txBody>
          <a:bodyPr/>
          <a:lstStyle/>
          <a:p>
            <a:r>
              <a:rPr lang="th-TH" altLang="ko-KR" sz="2800" b="1" dirty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* </a:t>
            </a:r>
            <a:r>
              <a:rPr lang="th-TH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เอกสารประกอบ</a:t>
            </a:r>
            <a:r>
              <a:rPr lang="en-US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 </a:t>
            </a:r>
            <a:r>
              <a:rPr lang="th-TH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ดาวน์โหลดได้ที่ </a:t>
            </a:r>
            <a:r>
              <a:rPr lang="en-US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r8way.go.th</a:t>
            </a:r>
            <a:r>
              <a:rPr lang="th-TH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 รหัสอ้างอิง </a:t>
            </a:r>
            <a:r>
              <a:rPr lang="en-US" altLang="ko-KR" sz="2800" b="1" dirty="0" smtClean="0">
                <a:solidFill>
                  <a:schemeClr val="tx1"/>
                </a:solidFill>
                <a:latin typeface="Thai Sans Lite" panose="02000000000000000000" pitchFamily="2" charset="-34"/>
                <a:cs typeface="Thai Sans Lite" panose="02000000000000000000" pitchFamily="2" charset="-34"/>
              </a:rPr>
              <a:t>[0619]</a:t>
            </a:r>
            <a:endParaRPr lang="ko-KR" altLang="en-US" sz="2800" b="1" dirty="0">
              <a:solidFill>
                <a:schemeClr val="tx1"/>
              </a:solidFill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3598"/>
            <a:ext cx="8612385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9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 </a:t>
            </a:r>
            <a:r>
              <a:rPr lang="th-TH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สรุปแผน</a:t>
            </a:r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คำของบ </a:t>
            </a:r>
            <a:r>
              <a:rPr lang="en-US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UC </a:t>
            </a:r>
            <a:r>
              <a:rPr lang="th-TH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ปี 6</a:t>
            </a:r>
            <a:r>
              <a:rPr lang="en-US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2</a:t>
            </a:r>
            <a:endParaRPr lang="ko-KR" altLang="en-US" sz="5400" dirty="0"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2239655457"/>
              </p:ext>
            </p:extLst>
          </p:nvPr>
        </p:nvGraphicFramePr>
        <p:xfrm>
          <a:off x="323528" y="1051931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23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 </a:t>
            </a:r>
            <a:r>
              <a:rPr lang="th-TH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สรุปแผน</a:t>
            </a:r>
            <a:r>
              <a:rPr lang="th-TH" altLang="ko-KR" sz="5400" dirty="0">
                <a:latin typeface="Thai Sans Lite" panose="02000000000000000000" pitchFamily="2" charset="-34"/>
                <a:cs typeface="Thai Sans Lite" panose="02000000000000000000" pitchFamily="2" charset="-34"/>
              </a:rPr>
              <a:t>คำของบ </a:t>
            </a:r>
            <a:r>
              <a:rPr lang="en-US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UC </a:t>
            </a:r>
            <a:r>
              <a:rPr lang="th-TH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ปี 6</a:t>
            </a:r>
            <a:r>
              <a:rPr lang="en-US" altLang="ko-KR" sz="54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2</a:t>
            </a:r>
            <a:endParaRPr lang="ko-KR" altLang="en-US" sz="5400" dirty="0"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3869024527"/>
              </p:ext>
            </p:extLst>
          </p:nvPr>
        </p:nvGraphicFramePr>
        <p:xfrm>
          <a:off x="323528" y="1275606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297795" y="1059582"/>
            <a:ext cx="6012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* </a:t>
            </a:r>
            <a:r>
              <a:rPr lang="th-TH" sz="20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คิดเป็น </a:t>
            </a:r>
            <a:r>
              <a:rPr lang="en-US" sz="20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% </a:t>
            </a:r>
            <a:r>
              <a:rPr lang="th-TH" sz="2000" dirty="0" smtClean="0">
                <a:latin typeface="Thai Sans Lite" panose="02000000000000000000" pitchFamily="2" charset="-34"/>
                <a:cs typeface="Thai Sans Lite" panose="02000000000000000000" pitchFamily="2" charset="-34"/>
              </a:rPr>
              <a:t>ของการใช้วงเงิน</a:t>
            </a:r>
            <a:endParaRPr lang="en-US" sz="2000" dirty="0"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55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154</Words>
  <Application>Microsoft Office PowerPoint</Application>
  <PresentationFormat>นำเสนอทางหน้าจอ (16:9)</PresentationFormat>
  <Paragraphs>42</Paragraphs>
  <Slides>8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7" baseType="lpstr">
      <vt:lpstr>Arial Unicode MS</vt:lpstr>
      <vt:lpstr>맑은 고딕</vt:lpstr>
      <vt:lpstr>Arial</vt:lpstr>
      <vt:lpstr>Calibri</vt:lpstr>
      <vt:lpstr>TH SarabunPSK</vt:lpstr>
      <vt:lpstr>Thai Sans Lite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SecureR8</cp:lastModifiedBy>
  <cp:revision>136</cp:revision>
  <dcterms:created xsi:type="dcterms:W3CDTF">2016-12-05T23:26:54Z</dcterms:created>
  <dcterms:modified xsi:type="dcterms:W3CDTF">2018-09-17T02:37:49Z</dcterms:modified>
</cp:coreProperties>
</file>